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72" r:id="rId8"/>
    <p:sldId id="273" r:id="rId9"/>
    <p:sldId id="267" r:id="rId10"/>
    <p:sldId id="269" r:id="rId11"/>
    <p:sldId id="274" r:id="rId12"/>
    <p:sldId id="275" r:id="rId13"/>
    <p:sldId id="27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67" d="100"/>
          <a:sy n="67" d="100"/>
        </p:scale>
        <p:origin x="4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 14550,9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792-436A-A28B-00E407FB0E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28B5-471C-8E15-DC7676D4C05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8B5-471C-8E15-DC7676D4C058}"/>
              </c:ext>
            </c:extLst>
          </c:dPt>
          <c:dLbls>
            <c:dLbl>
              <c:idx val="1"/>
              <c:layout>
                <c:manualLayout>
                  <c:x val="5.1969379426898415E-2"/>
                  <c:y val="1.776429708893896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8B5-471C-8E15-DC7676D4C058}"/>
                </c:ext>
              </c:extLst>
            </c:dLbl>
            <c:dLbl>
              <c:idx val="2"/>
              <c:layout>
                <c:manualLayout>
                  <c:x val="-3.0357960483518978E-2"/>
                  <c:y val="0.1232857830746705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8B5-471C-8E15-DC7676D4C0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 14440,9</c:v>
                </c:pt>
                <c:pt idx="1">
                  <c:v>неналоговоые доходы 110,0</c:v>
                </c:pt>
                <c:pt idx="2">
                  <c:v>безвозмездные поступленмия 159,3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14440.9</c:v>
                </c:pt>
                <c:pt idx="1">
                  <c:v>110</c:v>
                </c:pt>
                <c:pt idx="2">
                  <c:v>159.30000000000001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B5-471C-8E15-DC7676D4C0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бюджета 14710,2 тыс.руб.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2E74-4E81-8609-617B91FB77F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2E74-4E81-8609-617B91FB77F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2E74-4E81-8609-617B91FB77F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2E74-4E81-8609-617B91FB77F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7590-4864-97C7-B8894BB09CA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7590-4864-97C7-B8894BB09CA9}"/>
              </c:ext>
            </c:extLst>
          </c:dPt>
          <c:dLbls>
            <c:dLbl>
              <c:idx val="2"/>
              <c:layout>
                <c:manualLayout>
                  <c:x val="5.0246547589245197E-2"/>
                  <c:y val="0.1016010307522703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E74-4E81-8609-617B91FB77FA}"/>
                </c:ext>
              </c:extLst>
            </c:dLbl>
            <c:dLbl>
              <c:idx val="3"/>
              <c:layout>
                <c:manualLayout>
                  <c:x val="3.2047347746335927E-2"/>
                  <c:y val="0.1214045210575361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E74-4E81-8609-617B91FB77FA}"/>
                </c:ext>
              </c:extLst>
            </c:dLbl>
            <c:dLbl>
              <c:idx val="5"/>
              <c:layout>
                <c:manualLayout>
                  <c:x val="2.0041152531457676E-2"/>
                  <c:y val="7.559674419551315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7590-4864-97C7-B8894BB09CA9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 6813,7</c:v>
                </c:pt>
                <c:pt idx="1">
                  <c:v>жилищно-коммунальное хозяйство 5928,0</c:v>
                </c:pt>
                <c:pt idx="2">
                  <c:v>физическая культура и спорт 1091,3</c:v>
                </c:pt>
                <c:pt idx="3">
                  <c:v>национальная экономика 500,0</c:v>
                </c:pt>
                <c:pt idx="4">
                  <c:v>культура кинематография 219,2</c:v>
                </c:pt>
                <c:pt idx="5">
                  <c:v>национальная оборона 158,0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6813.7</c:v>
                </c:pt>
                <c:pt idx="1">
                  <c:v>5928</c:v>
                </c:pt>
                <c:pt idx="2">
                  <c:v>1091.3</c:v>
                </c:pt>
                <c:pt idx="3">
                  <c:v>500</c:v>
                </c:pt>
                <c:pt idx="4">
                  <c:v>219.2</c:v>
                </c:pt>
                <c:pt idx="5">
                  <c:v>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B4-4125-8A5C-218BE7EDA27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601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284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25119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018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97942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155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260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913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02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29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7/23/2019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511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768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632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028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7/23/2019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855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93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810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642938"/>
            <a:ext cx="11458575" cy="3614737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Проект бюджета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Новосельского сельского поселения</a:t>
            </a:r>
            <a:br>
              <a:rPr lang="ru-RU" sz="4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Черноморского района Республики Крым  </a:t>
            </a:r>
            <a:br>
              <a:rPr lang="ru-RU" sz="4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 на 2018 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год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плановый период 2019 и 2020 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годов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2167" y="4470400"/>
            <a:ext cx="7766936" cy="1778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Муниципальное образование 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Новосельское сельское поселение Черноморского района Республики Крым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СТРУКТУРА РАСХОДНОЙ ЧАСТИ БЮДЖЕТА НОВОСЕЛЬСКОГО СЕЛЬСКОГО ПОСЕЛЕНИЯ НА 2018 ГОД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889075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626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9" y="142875"/>
            <a:ext cx="11744324" cy="6372225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структура расходов бюджета Новосельского сельского поселения Черноморского района Республики Крым на 2018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436058"/>
              </p:ext>
            </p:extLst>
          </p:nvPr>
        </p:nvGraphicFramePr>
        <p:xfrm>
          <a:off x="357188" y="1285873"/>
          <a:ext cx="11501436" cy="56750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29812">
                  <a:extLst>
                    <a:ext uri="{9D8B030D-6E8A-4147-A177-3AD203B41FA5}">
                      <a16:colId xmlns:a16="http://schemas.microsoft.com/office/drawing/2014/main" val="2673652302"/>
                    </a:ext>
                  </a:extLst>
                </a:gridCol>
                <a:gridCol w="1571624">
                  <a:extLst>
                    <a:ext uri="{9D8B030D-6E8A-4147-A177-3AD203B41FA5}">
                      <a16:colId xmlns:a16="http://schemas.microsoft.com/office/drawing/2014/main" val="2213623217"/>
                    </a:ext>
                  </a:extLst>
                </a:gridCol>
              </a:tblGrid>
              <a:tr h="3447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 Сумма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руб.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74419617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219787439"/>
                  </a:ext>
                </a:extLst>
              </a:tr>
              <a:tr h="79936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Новосельского сельского поселения Черноморского района Республики Крым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14 710 176,00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60211694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6 813 694,00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873167800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157 967,00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12817912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500 000,00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7335796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5 927 995,00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39382397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Коммунальное хозяйство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1 560 000,00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88351527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219 221,00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45654024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1 091 299,00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10827111"/>
                  </a:ext>
                </a:extLst>
              </a:tr>
              <a:tr h="499600"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14 710 176,00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36431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460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9" y="142875"/>
            <a:ext cx="11744324" cy="6372225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структура расходов бюджета Новосельского сельского поселения Черноморского района Республики Крым на плановый период 2019 и 2020 годов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969341"/>
              </p:ext>
            </p:extLst>
          </p:nvPr>
        </p:nvGraphicFramePr>
        <p:xfrm>
          <a:off x="357188" y="1285873"/>
          <a:ext cx="11630026" cy="55501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77135">
                  <a:extLst>
                    <a:ext uri="{9D8B030D-6E8A-4147-A177-3AD203B41FA5}">
                      <a16:colId xmlns:a16="http://schemas.microsoft.com/office/drawing/2014/main" val="2673652302"/>
                    </a:ext>
                  </a:extLst>
                </a:gridCol>
                <a:gridCol w="1820353">
                  <a:extLst>
                    <a:ext uri="{9D8B030D-6E8A-4147-A177-3AD203B41FA5}">
                      <a16:colId xmlns:a16="http://schemas.microsoft.com/office/drawing/2014/main" val="3227429790"/>
                    </a:ext>
                  </a:extLst>
                </a:gridCol>
                <a:gridCol w="1632538">
                  <a:extLst>
                    <a:ext uri="{9D8B030D-6E8A-4147-A177-3AD203B41FA5}">
                      <a16:colId xmlns:a16="http://schemas.microsoft.com/office/drawing/2014/main" val="3874917340"/>
                    </a:ext>
                  </a:extLst>
                </a:gridCol>
              </a:tblGrid>
              <a:tr h="3447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74419617"/>
                  </a:ext>
                </a:extLst>
              </a:tr>
              <a:tr h="4696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19787439"/>
                  </a:ext>
                </a:extLst>
              </a:tr>
              <a:tr h="7993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60211694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Новосельского сельского поселения Черноморского района Республики Крым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15 487 110,00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16 312 151,00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873167800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5 711 454,00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3 281 454,00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12817912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159 646,00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165 396,00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7335796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500 000,00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2 000 000,00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39382397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8 805 490,00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10 554 781,00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88351527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219 221,00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219 221,00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45654024"/>
                  </a:ext>
                </a:extLst>
              </a:tr>
              <a:tr h="469624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91 299,00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91 299,00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10827111"/>
                  </a:ext>
                </a:extLst>
              </a:tr>
              <a:tr h="499600"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15 487 110,00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16 312 151,00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36431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700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40934"/>
            <a:ext cx="8596668" cy="3318933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СПАСИБО ЗА ВНИМАНИЕ</a:t>
            </a:r>
            <a:endParaRPr lang="ru-RU" sz="8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0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15146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Уважаемые жители Новосельского сельского поселения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947333"/>
            <a:ext cx="10159998" cy="409402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Эффективное, ответственное и прозрачное управление муниципальными финансами Новосельского сельского поселения Черноморского района Республики Крым является базовым условием достижения стратегических целей социально-экономического развития нашего сельского поселения. Одной из ключевых задач бюджетной политики Новосельского сельского поселения является обеспечение прозрачности и открытости бюджетного процесса.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Для привлечения большего количества жителей поселения к участию в обсуждении вопросов формирования бюджета Новосельского сельского поселения Черноморского района Республики Крым и его исполнения разработан «Бюджет для граждан».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Презентация «Проект Бюджета на 2018 год» предназначен, прежде всего, для жителей, не обладающих специальными знаниями сфере бюджетного законодательства. Информация, размещаемая в разделе «Бюджет для граждан», в доступной форме знакомит граждан с основными целями, задачами и приоритетными направлениями бюджетной политики Новосельского сельского поселения, с основными характеристиками бюджета поселения и результатами его исполнения.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Надеемся, что представление проекта бюджета и бюджетного процесса в понятной для жителей форме повысит уровень общественного участия граждан в бюджетном процессе Новосельского сельского поселения Черноморского района Республики Крым.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66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440268"/>
            <a:ext cx="8596668" cy="19304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состав Новосельского сельского поселения входят 2 села: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с.Новосельское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с.Артемовка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760133"/>
            <a:ext cx="8596668" cy="3386667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Административным центром поселения является с. Новосельское.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Площадь поселения составляет 15000 га.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Численность населения: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- с. Новосельское 2342 чел. (798 домовладений)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- с. Артемовка 240 чел. (91 домовладение)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45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2672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Каждый житель Новосельского сельского поселения может принять участие в обсуждении проекта бюджета поселения и отчета о его исполнении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56" y="3058319"/>
            <a:ext cx="3648075" cy="2085975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95987" y="3139281"/>
            <a:ext cx="23717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7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6" y="142876"/>
            <a:ext cx="11530012" cy="29728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Бюджет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Новосельского сельского поселения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Черноморского района Республики Крым  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на 2018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год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плановый период 2019 и 2020 годов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направлен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 решение следующих задач: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946399"/>
            <a:ext cx="9855198" cy="3623733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обеспечение сбалансированности местного бюджета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повышение эффективности и качества бюджетного планирования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соответствие финансовых возможностей сельского поселения ключевым направлениям развития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повышение прозрачности и открытости бюджетного процесса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4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СТРУКТУРА ДОХОДНОЙ ЧАСТИ БЮДЖЕТА НОВОСЕЛЬСКОГО СЕЛЬСКОГО ПОСЕЛЕНИЯ НА 2018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821907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483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00012"/>
            <a:ext cx="11544300" cy="6543675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</a:rPr>
              <a:t>Объём поступлений доходов в бюджет Новосельского сельского поселения</a:t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Черноморского  района  Республики Крым по кодам видов (подвидов) доходов бюджета на 2018 </a:t>
            </a:r>
            <a:r>
              <a:rPr lang="ru-RU" sz="1800" dirty="0" smtClean="0">
                <a:solidFill>
                  <a:schemeClr val="tx1"/>
                </a:solidFill>
              </a:rPr>
              <a:t>год</a:t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925475"/>
              </p:ext>
            </p:extLst>
          </p:nvPr>
        </p:nvGraphicFramePr>
        <p:xfrm>
          <a:off x="428625" y="771526"/>
          <a:ext cx="11544302" cy="60882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72688">
                  <a:extLst>
                    <a:ext uri="{9D8B030D-6E8A-4147-A177-3AD203B41FA5}">
                      <a16:colId xmlns:a16="http://schemas.microsoft.com/office/drawing/2014/main" val="3484662803"/>
                    </a:ext>
                  </a:extLst>
                </a:gridCol>
                <a:gridCol w="1471614">
                  <a:extLst>
                    <a:ext uri="{9D8B030D-6E8A-4147-A177-3AD203B41FA5}">
                      <a16:colId xmlns:a16="http://schemas.microsoft.com/office/drawing/2014/main" val="2609662996"/>
                    </a:ext>
                  </a:extLst>
                </a:gridCol>
              </a:tblGrid>
              <a:tr h="2838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доходов</a:t>
                      </a:r>
                      <a:endParaRPr lang="ru-RU" sz="1800" b="1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1800" b="1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306414693"/>
                  </a:ext>
                </a:extLst>
              </a:tr>
              <a:tr h="2656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руб.</a:t>
                      </a:r>
                      <a:endParaRPr lang="ru-RU" sz="1800" b="1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1954915518"/>
                  </a:ext>
                </a:extLst>
              </a:tr>
              <a:tr h="2656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b"/>
                </a:tc>
                <a:extLst>
                  <a:ext uri="{0D108BD9-81ED-4DB2-BD59-A6C34878D82A}">
                    <a16:rowId xmlns:a16="http://schemas.microsoft.com/office/drawing/2014/main" val="859740103"/>
                  </a:ext>
                </a:extLst>
              </a:tr>
              <a:tr h="26560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</a:t>
                      </a:r>
                      <a:endParaRPr lang="ru-RU" sz="1800" b="1" i="0" u="none" strike="noStrike" dirty="0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14 550 905,00</a:t>
                      </a:r>
                      <a:endParaRPr lang="ru-RU" sz="1800" b="1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b"/>
                </a:tc>
                <a:extLst>
                  <a:ext uri="{0D108BD9-81ED-4DB2-BD59-A6C34878D82A}">
                    <a16:rowId xmlns:a16="http://schemas.microsoft.com/office/drawing/2014/main" val="319319952"/>
                  </a:ext>
                </a:extLst>
              </a:tr>
              <a:tr h="8010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 с доходов, источником которых является налоговый агент, за исключением доходов, в отношении которых исчисление и уплата налога осуществляются в соответствии со статьями 227, 227.1 и 228 Налогового кодекса Российской Федерации</a:t>
                      </a:r>
                      <a:endParaRPr lang="ru-RU" sz="1800" b="0" i="0" u="none" strike="noStrike" dirty="0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13 452 505,00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3692652809"/>
                  </a:ext>
                </a:extLst>
              </a:tr>
              <a:tr h="265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1800" b="0" i="0" u="none" strike="noStrike" dirty="0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60 800,00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97095838"/>
                  </a:ext>
                </a:extLst>
              </a:tr>
              <a:tr h="5277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 с организаций, обладающих земельными участками, расположенным в границах сельских поселений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917 600,00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984262271"/>
                  </a:ext>
                </a:extLst>
              </a:tr>
              <a:tr h="8010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 за совершение нотариальных действий должностными лицами органов местного самоуправления, уполномоченными в соответствии с законодательными актами Российской Федерации на совершение нотариальных действий</a:t>
                      </a:r>
                      <a:endParaRPr lang="ru-RU" sz="1800" b="0" i="0" u="none" strike="noStrike" dirty="0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10 000,00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1386340774"/>
                  </a:ext>
                </a:extLst>
              </a:tr>
              <a:tr h="8010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сельских  поселений (за исключением земельных участков муниципальных бюджетных и автономных учреждений)</a:t>
                      </a:r>
                      <a:endParaRPr lang="ru-RU" sz="1800" b="0" i="0" u="none" strike="noStrike" dirty="0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110 000,00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3673815060"/>
                  </a:ext>
                </a:extLst>
              </a:tr>
              <a:tr h="265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800" b="1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159 271,00</a:t>
                      </a:r>
                      <a:endParaRPr lang="ru-RU" sz="1800" b="1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3071388293"/>
                  </a:ext>
                </a:extLst>
              </a:tr>
              <a:tr h="5277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сельских  поселений на осуществление первичного воинского учета на территориях, где отсутствуют военные комиссариаты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157 967,00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284637628"/>
                  </a:ext>
                </a:extLst>
              </a:tr>
              <a:tr h="5361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сельских поселений на выполнение передаваемых полномочий субъектов Российской Федерации (в сфере административной ответственности)</a:t>
                      </a:r>
                      <a:endParaRPr lang="ru-RU" sz="1800" b="0" i="0" u="none" strike="noStrike" dirty="0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1 304,00</a:t>
                      </a:r>
                      <a:endParaRPr lang="ru-RU" sz="1800" b="0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2427960056"/>
                  </a:ext>
                </a:extLst>
              </a:tr>
              <a:tr h="265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</a:t>
                      </a:r>
                      <a:endParaRPr lang="ru-RU" sz="1800" b="1" i="0" u="none" strike="noStrike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14 710 176,00</a:t>
                      </a:r>
                      <a:endParaRPr lang="ru-RU" sz="1800" b="1" i="0" u="none" strike="noStrike" dirty="0">
                        <a:solidFill>
                          <a:srgbClr val="3333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5" marR="3645" marT="3645" marB="0" anchor="ctr"/>
                </a:tc>
                <a:extLst>
                  <a:ext uri="{0D108BD9-81ED-4DB2-BD59-A6C34878D82A}">
                    <a16:rowId xmlns:a16="http://schemas.microsoft.com/office/drawing/2014/main" val="1639760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152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00012"/>
            <a:ext cx="11544300" cy="6543675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Объём поступлений доходов в бюджет Новосельского сельского </a:t>
            </a:r>
            <a:r>
              <a:rPr lang="ru-RU" sz="1800" dirty="0" smtClean="0">
                <a:solidFill>
                  <a:schemeClr val="tx1"/>
                </a:solidFill>
              </a:rPr>
              <a:t>поселения Черноморского  </a:t>
            </a:r>
            <a:r>
              <a:rPr lang="ru-RU" sz="1800" dirty="0">
                <a:solidFill>
                  <a:schemeClr val="tx1"/>
                </a:solidFill>
              </a:rPr>
              <a:t>района  Республики Крым по кодам видов (подвидов) доходов бюджета на плановый период 2019 и 2020 годов</a:t>
            </a: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715779"/>
              </p:ext>
            </p:extLst>
          </p:nvPr>
        </p:nvGraphicFramePr>
        <p:xfrm>
          <a:off x="428625" y="771526"/>
          <a:ext cx="11544304" cy="58294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29675">
                  <a:extLst>
                    <a:ext uri="{9D8B030D-6E8A-4147-A177-3AD203B41FA5}">
                      <a16:colId xmlns:a16="http://schemas.microsoft.com/office/drawing/2014/main" val="3484662803"/>
                    </a:ext>
                  </a:extLst>
                </a:gridCol>
                <a:gridCol w="1500189">
                  <a:extLst>
                    <a:ext uri="{9D8B030D-6E8A-4147-A177-3AD203B41FA5}">
                      <a16:colId xmlns:a16="http://schemas.microsoft.com/office/drawing/2014/main" val="3302477951"/>
                    </a:ext>
                  </a:extLst>
                </a:gridCol>
                <a:gridCol w="1214440">
                  <a:extLst>
                    <a:ext uri="{9D8B030D-6E8A-4147-A177-3AD203B41FA5}">
                      <a16:colId xmlns:a16="http://schemas.microsoft.com/office/drawing/2014/main" val="2609662996"/>
                    </a:ext>
                  </a:extLst>
                </a:gridCol>
              </a:tblGrid>
              <a:tr h="2838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доходов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2019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2020 год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6414693"/>
                  </a:ext>
                </a:extLst>
              </a:tr>
              <a:tr h="2656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Сумма,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Сумма,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4915518"/>
                  </a:ext>
                </a:extLst>
              </a:tr>
              <a:tr h="2656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59740103"/>
                  </a:ext>
                </a:extLst>
              </a:tr>
              <a:tr h="265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и 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15 326 160,00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16 145 451,00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319952"/>
                  </a:ext>
                </a:extLst>
              </a:tr>
              <a:tr h="8010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 на доходы физических лиц с доходов, источником которых является налоговый агент, за исключением доходов, в отношении которых исчисление и уплата налога осуществляются в соответствии со статьями 227, 227.1 и 228 Налогового кодекса Российской Федерации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14 125 130,00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14 831 387,00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92652809"/>
                  </a:ext>
                </a:extLst>
              </a:tr>
              <a:tr h="2042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63 230,00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65 760,00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7095838"/>
                  </a:ext>
                </a:extLst>
              </a:tr>
              <a:tr h="5277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Земельный налог с организаций, обладающих земельными участками, расположенным в границах сельских поселений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1 009 000,00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1 110 000,00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84262271"/>
                  </a:ext>
                </a:extLst>
              </a:tr>
              <a:tr h="8010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Государственная пошлина за совершение нотариальных действий должностными лицами органов местного самоуправления, уполномоченными в соответствии с законодательными актами Российской Федерации на совершение нотариальных действий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10 000,00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10 000,00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86340774"/>
                  </a:ext>
                </a:extLst>
              </a:tr>
              <a:tr h="8010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сельских  поселений (за исключением земельных участков муниципальных бюджетных и автономных учреждений)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118 800,00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128 304,00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73815060"/>
                  </a:ext>
                </a:extLst>
              </a:tr>
              <a:tr h="265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160 950,00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166 700,00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71388293"/>
                  </a:ext>
                </a:extLst>
              </a:tr>
              <a:tr h="5277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Субвенции бюджетам сельских  поселений на осуществление первичного воинского учета на территориях, где отсутствуют военные комиссариаты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159 646,00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165 396,00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4637628"/>
                  </a:ext>
                </a:extLst>
              </a:tr>
              <a:tr h="5361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Субвенции бюджетам сельских поселений на выполнение передаваемых полномочий субъектов Российской Федерации (в сфере административной ответственности)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1 304,00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1 304,00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27960056"/>
                  </a:ext>
                </a:extLst>
              </a:tr>
              <a:tr h="265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15 487 110,00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333300"/>
                          </a:solidFill>
                          <a:effectLst/>
                          <a:latin typeface="Times New Roman" panose="02020603050405020304" pitchFamily="18" charset="0"/>
                        </a:rPr>
                        <a:t>16 312 151,00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39760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182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51367"/>
            <a:ext cx="8596668" cy="89323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РАСХОДЫ МЕСТНОГО БЮДЖЕТА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676400"/>
            <a:ext cx="8596668" cy="3711448"/>
          </a:xfrm>
        </p:spPr>
        <p:txBody>
          <a:bodyPr/>
          <a:lstStyle/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Расходы местного бюджета – денежные средства, направляемые на финансовое обеспечение задач и функций органов местного самоуправления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Расходы бюджета сельского поселения формируются по отдельным направлениям, необходимым для исполнения полномочий органов местного самоуправления сельского поселения в соответствии с Федеральным законом от 06.10.2003 года №с 131-Фз «Об общих принципах организации местного самоуправления в Российской Федерации».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6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305</TotalTime>
  <Words>995</Words>
  <Application>Microsoft Office PowerPoint</Application>
  <PresentationFormat>Широкоэкранный</PresentationFormat>
  <Paragraphs>155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Trebuchet MS</vt:lpstr>
      <vt:lpstr>Wingdings 3</vt:lpstr>
      <vt:lpstr>Аспект</vt:lpstr>
      <vt:lpstr>   Проект бюджета Новосельского сельского поселения Черноморского района Республики Крым    на 2018 год и плановый период 2019 и 2020 годов</vt:lpstr>
      <vt:lpstr>Уважаемые жители Новосельского сельского поселения</vt:lpstr>
      <vt:lpstr>В состав Новосельского сельского поселения входят 2 села: с.Новосельское и с.Артемовка.</vt:lpstr>
      <vt:lpstr>Каждый житель Новосельского сельского поселения может принять участие в обсуждении проекта бюджета поселения и отчета о его исполнении</vt:lpstr>
      <vt:lpstr>Бюджет Новосельского сельского поселения Черноморского района Республики Крым    на 2018 год и плановый период 2019 и 2020 годов направлен на решение следующих задач:</vt:lpstr>
      <vt:lpstr>СТРУКТУРА ДОХОДНОЙ ЧАСТИ БЮДЖЕТА НОВОСЕЛЬСКОГО СЕЛЬСКОГО ПОСЕЛЕНИЯ НА 2018 ГОД </vt:lpstr>
      <vt:lpstr>Объём поступлений доходов в бюджет Новосельского сельского поселения Черноморского  района  Республики Крым по кодам видов (подвидов) доходов бюджета на 2018 год </vt:lpstr>
      <vt:lpstr>Объём поступлений доходов в бюджет Новосельского сельского поселения Черноморского  района  Республики Крым по кодам видов (подвидов) доходов бюджета на плановый период 2019 и 2020 годов </vt:lpstr>
      <vt:lpstr>РАСХОДЫ МЕСТНОГО БЮДЖЕТА</vt:lpstr>
      <vt:lpstr>СТРУКТУРА РАСХОДНОЙ ЧАСТИ БЮДЖЕТА НОВОСЕЛЬСКОГО СЕЛЬСКОГО ПОСЕЛЕНИЯ НА 2018 ГОД</vt:lpstr>
      <vt:lpstr>Ведомственная структура расходов бюджета Новосельского сельского поселения Черноморского района Республики Крым на 2018 год </vt:lpstr>
      <vt:lpstr>Ведомственная структура расходов бюджета Новосельского сельского поселения Черноморского района Республики Крым на плановый период 2019 и 2020 годов 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2018 год</dc:title>
  <dc:creator>777</dc:creator>
  <cp:lastModifiedBy>Хатидже</cp:lastModifiedBy>
  <cp:revision>20</cp:revision>
  <dcterms:created xsi:type="dcterms:W3CDTF">2017-11-25T06:48:13Z</dcterms:created>
  <dcterms:modified xsi:type="dcterms:W3CDTF">2019-07-23T10:22:33Z</dcterms:modified>
</cp:coreProperties>
</file>