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7" r:id="rId13"/>
    <p:sldId id="269" r:id="rId14"/>
    <p:sldId id="271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2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бюджета 14550,9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792-436A-A28B-00E407FB0EF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28B5-471C-8E15-DC7676D4C05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8B5-471C-8E15-DC7676D4C058}"/>
              </c:ext>
            </c:extLst>
          </c:dPt>
          <c:dLbls>
            <c:dLbl>
              <c:idx val="1"/>
              <c:layout>
                <c:manualLayout>
                  <c:x val="5.1969379426898415E-2"/>
                  <c:y val="1.776429708893896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8B5-471C-8E15-DC7676D4C058}"/>
                </c:ext>
              </c:extLst>
            </c:dLbl>
            <c:dLbl>
              <c:idx val="2"/>
              <c:layout>
                <c:manualLayout>
                  <c:x val="-3.0357960483518978E-2"/>
                  <c:y val="0.1232857830746705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8B5-471C-8E15-DC7676D4C0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 14440,9</c:v>
                </c:pt>
                <c:pt idx="1">
                  <c:v>неналоговоые доходы 110,0</c:v>
                </c:pt>
                <c:pt idx="2">
                  <c:v>безвозмездные поступленмия 159,3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14440.9</c:v>
                </c:pt>
                <c:pt idx="1">
                  <c:v>110</c:v>
                </c:pt>
                <c:pt idx="2">
                  <c:v>159.30000000000001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B5-471C-8E15-DC7676D4C0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бюджета 14710,2 тыс.руб.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2E74-4E81-8609-617B91FB77F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2E74-4E81-8609-617B91FB77F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2E74-4E81-8609-617B91FB77F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2E74-4E81-8609-617B91FB77F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9-7590-4864-97C7-B8894BB09CA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B-7590-4864-97C7-B8894BB09CA9}"/>
              </c:ext>
            </c:extLst>
          </c:dPt>
          <c:dLbls>
            <c:dLbl>
              <c:idx val="2"/>
              <c:layout>
                <c:manualLayout>
                  <c:x val="5.0246547589245197E-2"/>
                  <c:y val="0.1016010307522703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E74-4E81-8609-617B91FB77FA}"/>
                </c:ext>
              </c:extLst>
            </c:dLbl>
            <c:dLbl>
              <c:idx val="3"/>
              <c:layout>
                <c:manualLayout>
                  <c:x val="3.2047347746335927E-2"/>
                  <c:y val="0.1214045210575361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E74-4E81-8609-617B91FB77FA}"/>
                </c:ext>
              </c:extLst>
            </c:dLbl>
            <c:dLbl>
              <c:idx val="5"/>
              <c:layout>
                <c:manualLayout>
                  <c:x val="2.0041152531457676E-2"/>
                  <c:y val="7.559674419551315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7590-4864-97C7-B8894BB09CA9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 6813,7</c:v>
                </c:pt>
                <c:pt idx="1">
                  <c:v>жилищно-коммунальное хозяйство 5928,0</c:v>
                </c:pt>
                <c:pt idx="2">
                  <c:v>физическая культура и спорт 1091,3</c:v>
                </c:pt>
                <c:pt idx="3">
                  <c:v>национальная экономика 500,0</c:v>
                </c:pt>
                <c:pt idx="4">
                  <c:v>культура кинематография 219,2</c:v>
                </c:pt>
                <c:pt idx="5">
                  <c:v>национальная оборона 158,0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6813.7</c:v>
                </c:pt>
                <c:pt idx="1">
                  <c:v>5928</c:v>
                </c:pt>
                <c:pt idx="2">
                  <c:v>1091.3</c:v>
                </c:pt>
                <c:pt idx="3">
                  <c:v>500</c:v>
                </c:pt>
                <c:pt idx="4">
                  <c:v>219.2</c:v>
                </c:pt>
                <c:pt idx="5">
                  <c:v>158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B4-4125-8A5C-218BE7EDA271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БЮДЖЕТ ДЛЯ ГРАЖДАН 2018 год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2167" y="4470400"/>
            <a:ext cx="7766936" cy="1778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Муниципальное образование </a:t>
            </a:r>
          </a:p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Новосельское сельское поселение Черноморского района Республики Крым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9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491067"/>
            <a:ext cx="8596668" cy="182658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ОСНОВНЫЕ СВЕДЕНИЯ О МЕЖБЮДЖЕТНЫХ ОТНОШЕНИЯХ В СЕЛЬСКОМ ПОСЕЛЕНИИ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997200"/>
            <a:ext cx="8596668" cy="2390648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Межбюджетные отношения – это отношения между органами местного самоуправления сельского поселения и органами местного самоуправления муниципального района по формированию и использованию бюджетных средств, обеспечению бюджетного процесса.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86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СТРУКТУРА ДОХОДНОЙ ЧАСТИ БЮДЖЕТА НОВОСЕЛЬСКОГО СЕЛЬСКОГО ПОСЕЛЕНИЯ НА 2018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2821907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483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351367"/>
            <a:ext cx="8596668" cy="893233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РАСХОДЫ МЕСТНОГО БЮДЖЕТА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676400"/>
            <a:ext cx="8596668" cy="3711448"/>
          </a:xfrm>
        </p:spPr>
        <p:txBody>
          <a:bodyPr/>
          <a:lstStyle/>
          <a:p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Расходы местного бюджета – денежные средства, направляемые на финансовое обеспечение задач и функций органов местного самоуправления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Расходы бюджета сельского поселения формируются по отдельным направлениям, необходимым для исполнения полномочий органов местного самоуправления сельского поселения в соответствии с Федеральным законом от 06.10.2003 года №с 131-Фз «Об общих принципах организации местного самоуправления в Российской Федерации».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16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СТРУКТУРА РАСХОДНОЙ ЧАСТИ БЮДЖЕТА НОВОСЕЛЬСКОГО СЕЛЬСКОГО ПОСЕЛЕНИЯ НА 2018 ГОД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1889075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8626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40934"/>
            <a:ext cx="8596668" cy="3318933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СПАСИБО ЗА ВНИМАНИЕ</a:t>
            </a:r>
            <a:endParaRPr lang="ru-RU" sz="8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08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15146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Уважаемые жители Новосельского сельского поселения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947333"/>
            <a:ext cx="10159998" cy="409402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Эффективное, ответственное и прозрачное управление муниципальными финансами Новосельского сельского поселения Черноморского района Республики Крым является базовым условием достижения стратегических целей социально-экономического развития нашего сельского поселения. Одной из ключевых задач бюджетной политики Новосельского сельского поселения является обеспечение прозрачности и открытости бюджетного процесса.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Для привлечения большего количества жителей поселения к участию в обсуждении вопросов формирования бюджета Новосельского сельского поселения Черноморского района Республики Крым и его исполнения разработан «Бюджет для граждан».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«Бюджет для граждан»» предназначен, прежде всего, для жителей, не обладающих специальными знаниями сфере бюджетного законодательства. Информация, размещаемая в разделе «Бюджет для граждан», в доступной форме знакомит граждан с основными целями, задачами и приоритетными направлениями бюджетной политики Новосельского сельского поселения, с основными характеристиками бюджета поселения и результатами его исполнения.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Надеемся, что представление бюджета и бюджетного процесса в понятной для жителей форме повысит уровень общественного участия граждан в бюджетном процессе Новосельского сельского поселения Черноморского района Республики Крым.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66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440268"/>
            <a:ext cx="8596668" cy="19304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состав Новосельского сельского поселения входят 2 села: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с.Новосельское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и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с.Артемовка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760133"/>
            <a:ext cx="8596668" cy="3386667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Административным центром поселения является с. Новосельское.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Площадь поселения составляет 15000 га.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Численность населения: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- с. Новосельское 2342 чел. (798 домовладений)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- с. Артемовка 240 чел. (91 домовладение)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45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2672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Каждый житель Новосельского сельского поселения может принять участие в обсуждении проекта бюджета поселения и отчета о его исполнении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56" y="3332956"/>
            <a:ext cx="3648075" cy="2085975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334000" y="2876884"/>
            <a:ext cx="3940001" cy="319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87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9448798" cy="2506133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Бюджет Новосельского сельского поселения в 2018 году направлен на решение следующих задач: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946399"/>
            <a:ext cx="9855198" cy="3623733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обеспечение сбалансированности местного бюджета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повышение эффективности и качества бюджетного планирования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соответствие финансовых возможностей сельского поселения ключевым направлениям развития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повышение прозрачности и открытости бюджетного процесса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49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762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Основные термины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9900" y="1739900"/>
            <a:ext cx="8956503" cy="436496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ДОХОДЫ БЮДЖЕТА– поступающие в бюджет поселения денежные средства (формируются за счет неналоговых и налоговых поступлений, безвозмездных поступлений).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РАСХОДЫ БЮДЖЕТА – выплачиваемые из бюджета поселения денежные средства.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ПРОФИЦИТ БЮДЖЕТА – это превышение доходов над расходами. При его наличии принимается решение о его использовании: накапливать резервы, использовать для развития.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ДЕФИЦИТ БЮДЖЕТА – это превышение расходов над доходами. При его наличии принимаемся решение об источниках покрытия дефицита: использовать имеющиеся остатки, сократить расходы и др. 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82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1"/>
            <a:ext cx="8596668" cy="1524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БЮДЖЕТНЫЙ ПРОЦЕСС – ЕЖЕГОДНОЕ ФОРМИРОВАНИЕ И ИСПОЛНЕНИЕ БЮДЖЕТА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964267"/>
            <a:ext cx="9922932" cy="4673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64069" y="1964267"/>
            <a:ext cx="3911600" cy="12107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УТВЕРЖДЕНИЕ БЮДЖЕТА ТЕКУЩЕГО ГОДА</a:t>
            </a:r>
          </a:p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Новосельский</a:t>
            </a:r>
            <a:r>
              <a:rPr lang="ru-RU" dirty="0" smtClean="0">
                <a:solidFill>
                  <a:schemeClr val="tx1"/>
                </a:solidFill>
              </a:rPr>
              <a:t> сельский совет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32933" y="3617386"/>
            <a:ext cx="3911600" cy="11472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ИСПОЛНЕНИЕ БЮДЖЕТА В ТЕКУЩЕМ ГОДУ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Администрация Новосельского сельского поселения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32933" y="5219701"/>
            <a:ext cx="3911600" cy="1418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ФОРМИРОВАНИЕ ОТЧЕТА ОБ ИСПОЛНЕНИИ БЮДЖЕТА ПРЕДЫДУЩЕГО ГОДА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Администрация Новосельского сельского поселения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58933" y="1964267"/>
            <a:ext cx="3911600" cy="12107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УТВЕРЖДЕНИЕ ОТЧЕТА ОБ ИСПОЛНЕНИИ БЮДЖЕТА ПРЕДЫДУЩЕГО ГОДА </a:t>
            </a:r>
            <a:r>
              <a:rPr lang="ru-RU" dirty="0" err="1" smtClean="0">
                <a:solidFill>
                  <a:schemeClr val="tx1"/>
                </a:solidFill>
              </a:rPr>
              <a:t>Новосельский</a:t>
            </a:r>
            <a:r>
              <a:rPr lang="ru-RU" dirty="0" smtClean="0">
                <a:solidFill>
                  <a:schemeClr val="tx1"/>
                </a:solidFill>
              </a:rPr>
              <a:t> сельский совет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58933" y="3621621"/>
            <a:ext cx="3911600" cy="11429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СОСАТВЛЕНИЕ ПРОЕКТА БЮДЖЕТА ОЧЕРЕДНОГО ГОДА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Администрация Новосельского сельского поселения)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58933" y="5219701"/>
            <a:ext cx="3911600" cy="1418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РАССМОТРЕНИЕ ПРОЕКТА БЮДЖЕТА ОЧЕРЕДНОГО ГОДА</a:t>
            </a:r>
          </a:p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Новосельский</a:t>
            </a:r>
            <a:r>
              <a:rPr lang="ru-RU" dirty="0" smtClean="0">
                <a:solidFill>
                  <a:schemeClr val="tx1"/>
                </a:solidFill>
              </a:rPr>
              <a:t> сельский совет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2844800" y="3175000"/>
            <a:ext cx="292100" cy="4423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2873819" y="4777315"/>
            <a:ext cx="292100" cy="4423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668683" y="3170774"/>
            <a:ext cx="292100" cy="4423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7626350" y="4768854"/>
            <a:ext cx="292100" cy="4423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5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376767"/>
            <a:ext cx="8596668" cy="182658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На чем основано составление проекта бюджета сельского поселения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552700"/>
            <a:ext cx="8596668" cy="407670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Бюджетное послание Президента Российской Федерации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Прогноз социально-экономического развития Новосельского сельского поселения Черноморского района Республики Крым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Основные направления бюджетной и налоговой политики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8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313267"/>
            <a:ext cx="8596668" cy="817033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ДОХОДЫ МЕСТНОГО БЮДЖЕТА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257300"/>
            <a:ext cx="8596668" cy="5156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39800" y="1549400"/>
            <a:ext cx="2527300" cy="1041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НАЛОГОВЫЕ ДОХОДЫ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2019" y="1574800"/>
            <a:ext cx="2527300" cy="1041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НЕНАЛОГОВЫЕ ДОХОДЫ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82219" y="1549400"/>
            <a:ext cx="2527300" cy="1041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БЕЗВОЗМЕЗДНЫЕ ПОСТУПЛЕНИЯ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006600" y="2616200"/>
            <a:ext cx="5207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715319" y="2616200"/>
            <a:ext cx="5207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585519" y="2616200"/>
            <a:ext cx="5207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66800" y="3302000"/>
            <a:ext cx="2400300" cy="311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Все налоги, поступление которых предусмотрено налоговым законодательством, пени, штрафы, взимаемые за нарушение налогового законодательства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75519" y="3302000"/>
            <a:ext cx="2400300" cy="311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 от использования имущества, находящегося в муниципальной собственности, от передачи в аренду земельных участков, продажи имущества, а также от иных платежей в виде штрафов, санкций за нарушение законодательства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82219" y="3302000"/>
            <a:ext cx="2400300" cy="3124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Средства, получаемые из других бюджетов (межбюджетные трансферты)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267</TotalTime>
  <Words>668</Words>
  <Application>Microsoft Office PowerPoint</Application>
  <PresentationFormat>Широкоэкранный</PresentationFormat>
  <Paragraphs>64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Trebuchet MS</vt:lpstr>
      <vt:lpstr>Wingdings 3</vt:lpstr>
      <vt:lpstr>Аспект</vt:lpstr>
      <vt:lpstr>БЮДЖЕТ ДЛЯ ГРАЖДАН 2018 год</vt:lpstr>
      <vt:lpstr>Уважаемые жители Новосельского сельского поселения</vt:lpstr>
      <vt:lpstr>В состав Новосельского сельского поселения входят 2 села: с.Новосельское и с.Артемовка.</vt:lpstr>
      <vt:lpstr>Каждый житель Новосельского сельского поселения может принять участие в обсуждении проекта бюджета поселения и отчета о его исполнении</vt:lpstr>
      <vt:lpstr>Бюджет Новосельского сельского поселения в 2018 году направлен на решение следующих задач:</vt:lpstr>
      <vt:lpstr>Основные термины </vt:lpstr>
      <vt:lpstr>БЮДЖЕТНЫЙ ПРОЦЕСС – ЕЖЕГОДНОЕ ФОРМИРОВАНИЕ И ИСПОЛНЕНИЕ БЮДЖЕТА</vt:lpstr>
      <vt:lpstr>На чем основано составление проекта бюджета сельского поселения</vt:lpstr>
      <vt:lpstr>ДОХОДЫ МЕСТНОГО БЮДЖЕТА</vt:lpstr>
      <vt:lpstr>ОСНОВНЫЕ СВЕДЕНИЯ О МЕЖБЮДЖЕТНЫХ ОТНОШЕНИЯХ В СЕЛЬСКОМ ПОСЕЛЕНИИ</vt:lpstr>
      <vt:lpstr>СТРУКТУРА ДОХОДНОЙ ЧАСТИ БЮДЖЕТА НОВОСЕЛЬСКОГО СЕЛЬСКОГО ПОСЕЛЕНИЯ НА 2018 ГОД </vt:lpstr>
      <vt:lpstr>РАСХОДЫ МЕСТНОГО БЮДЖЕТА</vt:lpstr>
      <vt:lpstr>СТРУКТУРА РАСХОДНОЙ ЧАСТИ БЮДЖЕТА НОВОСЕЛЬСКОГО СЕЛЬСКОГО ПОСЕЛЕНИЯ НА 2018 ГОД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2018 год</dc:title>
  <dc:creator>777</dc:creator>
  <cp:lastModifiedBy>777</cp:lastModifiedBy>
  <cp:revision>14</cp:revision>
  <dcterms:created xsi:type="dcterms:W3CDTF">2017-11-25T06:48:13Z</dcterms:created>
  <dcterms:modified xsi:type="dcterms:W3CDTF">2017-11-25T16:57:25Z</dcterms:modified>
</cp:coreProperties>
</file>